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e" panose="02000506040000020004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503030501040103" pitchFamily="34" charset="0"/>
      <p:regular r:id="rId32"/>
    </p:embeddedFont>
    <p:embeddedFont>
      <p:font typeface="Canva Sans Bold" panose="020B0803030501040103" pitchFamily="34" charset="0"/>
      <p:regular r:id="rId33"/>
      <p:bold r:id="rId34"/>
    </p:embeddedFont>
    <p:embeddedFont>
      <p:font typeface="Courier Prime" pitchFamily="49" charset="77"/>
      <p:regular r:id="rId35"/>
    </p:embeddedFont>
    <p:embeddedFont>
      <p:font typeface="Courier Prime Bold" pitchFamily="49" charset="77"/>
      <p:regular r:id="rId36"/>
      <p:bold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Bold" pitchFamily="2" charset="77"/>
      <p:regular r:id="rId42"/>
      <p:bold r:id="rId43"/>
    </p:embeddedFont>
    <p:embeddedFont>
      <p:font typeface="Montserrat Classic" pitchFamily="2" charset="77"/>
      <p:regular r:id="rId44"/>
    </p:embeddedFont>
    <p:embeddedFont>
      <p:font typeface="Montserrat Classic Bold" pitchFamily="2" charset="77"/>
      <p:regular r:id="rId45"/>
      <p:bold r:id="rId46"/>
    </p:embeddedFont>
    <p:embeddedFont>
      <p:font typeface="Montserrat Italics" pitchFamily="2" charset="77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8" autoAdjust="0"/>
  </p:normalViewPr>
  <p:slideViewPr>
    <p:cSldViewPr>
      <p:cViewPr varScale="1">
        <p:scale>
          <a:sx n="60" d="100"/>
          <a:sy n="60" d="100"/>
        </p:scale>
        <p:origin x="20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6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43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17" Type="http://schemas.openxmlformats.org/officeDocument/2006/relationships/image" Target="../media/image42.svg"/><Relationship Id="rId2" Type="http://schemas.openxmlformats.org/officeDocument/2006/relationships/image" Target="../media/image1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19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hyperlink" Target="https://appsilon.com/renv-how-to-manage-dependencies-in-r/?fbclid=IwAR3tXsTNdtzImNzVksza1xNb3tW8XAF4HR5DXrqL-PFjgbUb-MUbwRQV1zQ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hyperlink" Target="https://kevinushey-2020-rstudio-conf.netlify.app/slides.html#1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7522088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2487671" y="2660240"/>
            <a:ext cx="8676681" cy="251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000">
                <a:solidFill>
                  <a:srgbClr val="3B41C9"/>
                </a:solidFill>
                <a:latin typeface="Archive Bold"/>
              </a:rPr>
              <a:t>ENSURING REPRODUCIBILITY WITH </a:t>
            </a:r>
            <a:r>
              <a:rPr lang="en-US" sz="7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254273"/>
            <a:ext cx="7392382" cy="6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 WORKSHOP ON REPRODUCIBILITY</a:t>
            </a:r>
          </a:p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AND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779501"/>
            <a:ext cx="741832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 Bold"/>
              </a:rPr>
              <a:t>Presenters: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Nima Thing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Varvara Ilyina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2923347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Different Projects may have distinct package needs. For example: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2255" y="3399597"/>
            <a:ext cx="15097045" cy="18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1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relies on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0.9.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2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needs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0.8.2.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3 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demands the development edition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endParaRPr lang="en-US" sz="2599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2527" y="6003455"/>
            <a:ext cx="15685163" cy="23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The challenge is that all these projects share the same library paths, which means that installing a new version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would impact all these projects. </a:t>
            </a:r>
          </a:p>
          <a:p>
            <a:pPr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could lead to confusion and potential issues, especially if you don't keep a record of which specific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(or its related dependencies) is associated with each project.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8007425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5284374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17121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1002327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5284374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1002327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20" name="Group 20"/>
          <p:cNvGrpSpPr/>
          <p:nvPr/>
        </p:nvGrpSpPr>
        <p:grpSpPr>
          <a:xfrm>
            <a:off x="5951755" y="4980556"/>
            <a:ext cx="619948" cy="839397"/>
            <a:chOff x="0" y="0"/>
            <a:chExt cx="600304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425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1856" y="6055217"/>
            <a:ext cx="1646334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15309" y="6055217"/>
            <a:ext cx="1657862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7614" y="6055217"/>
            <a:ext cx="1670725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4374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2327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07797" y="4980556"/>
            <a:ext cx="619948" cy="839397"/>
            <a:chOff x="0" y="0"/>
            <a:chExt cx="600304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63838" y="4980556"/>
            <a:ext cx="619948" cy="839397"/>
            <a:chOff x="0" y="0"/>
            <a:chExt cx="600304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12527" y="2932872"/>
            <a:ext cx="1554677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Use project-local libraries to ensure that each project gets its unique library of R packages.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7698" y="7448496"/>
            <a:ext cx="152831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Utilizing project-specific libraries ensures that updating packages for one project won't risk  the stability of your other projects.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2923347"/>
            <a:ext cx="1677054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concept of project-local libraries is the foundation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package.</a:t>
            </a: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With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, we: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0477" y="4733097"/>
            <a:ext cx="14913416" cy="388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Assign a dedicated project-specific library to each project.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Simplify the process of setting up and using these project-local libraries within R sessions.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Offer convenient tools for handling the R packages installed in these project-specific libraries.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Strive to ensure a smooth and user-friendly experience, even for those who are not experts in using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5345225" y="398085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5345225" y="570233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6975760" y="6384793"/>
            <a:ext cx="5881826" cy="2973957"/>
          </a:xfrm>
          <a:custGeom>
            <a:avLst/>
            <a:gdLst/>
            <a:ahLst/>
            <a:cxnLst/>
            <a:rect l="l" t="t" r="r" b="b"/>
            <a:pathLst>
              <a:path w="5881826" h="2973957">
                <a:moveTo>
                  <a:pt x="0" y="0"/>
                </a:moveTo>
                <a:lnTo>
                  <a:pt x="5881826" y="0"/>
                </a:lnTo>
                <a:lnTo>
                  <a:pt x="5881826" y="2973957"/>
                </a:lnTo>
                <a:lnTo>
                  <a:pt x="0" y="29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8463" y="3182285"/>
            <a:ext cx="1173454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[3].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5760" y="4648703"/>
            <a:ext cx="7099620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install.packages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(“</a:t>
            </a: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”)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Courier Prim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36208" y="2363135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GETTING STARTED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8463" y="430707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8463" y="601395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8132" y="421141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INSTALLING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68132" y="5843138"/>
            <a:ext cx="91735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ALTERNATIVELY, YOU CAN CREATE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IN NEW PROJECT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2601556" y="4497773"/>
            <a:ext cx="4149477" cy="4994028"/>
            <a:chOff x="0" y="0"/>
            <a:chExt cx="6888894" cy="8291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56413" y="3477891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9261" y="4497773"/>
            <a:ext cx="4149477" cy="4994028"/>
            <a:chOff x="0" y="0"/>
            <a:chExt cx="6888894" cy="8291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24118" y="3477891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6" name="Group 16"/>
          <p:cNvGrpSpPr/>
          <p:nvPr/>
        </p:nvGrpSpPr>
        <p:grpSpPr>
          <a:xfrm>
            <a:off x="11536966" y="4497773"/>
            <a:ext cx="4149477" cy="4994028"/>
            <a:chOff x="0" y="0"/>
            <a:chExt cx="6888894" cy="82910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1823" y="3477891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Freeform 22"/>
          <p:cNvSpPr/>
          <p:nvPr/>
        </p:nvSpPr>
        <p:spPr>
          <a:xfrm>
            <a:off x="4192586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3" name="Freeform 23"/>
          <p:cNvSpPr/>
          <p:nvPr/>
        </p:nvSpPr>
        <p:spPr>
          <a:xfrm>
            <a:off x="8597692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13066589" y="4036229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40533" y="6937637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renv::init()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8238" y="6527305"/>
            <a:ext cx="3271523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install.packages()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renv::install()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remove.packages()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renv::remove()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0533" y="5715239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INITIALIZE NEW PROJECT ENVIRONMENT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71214" y="5584695"/>
            <a:ext cx="32715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 Classic Bold"/>
              </a:rPr>
              <a:t>SAVE LIBRARY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08238" y="5662801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INSTALL / REMOVE PACKAGES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75943" y="6156513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renv::snapshot()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9" name="AutoShape 39"/>
          <p:cNvSpPr/>
          <p:nvPr/>
        </p:nvSpPr>
        <p:spPr>
          <a:xfrm>
            <a:off x="7839399" y="7897952"/>
            <a:ext cx="2609202" cy="0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0" name="TextBox 40"/>
          <p:cNvSpPr txBox="1"/>
          <p:nvPr/>
        </p:nvSpPr>
        <p:spPr>
          <a:xfrm>
            <a:off x="9026426" y="6901442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26426" y="8574473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236" y="2129605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FILES AND FOLDERS CREATED BY </a:t>
            </a:r>
            <a:r>
              <a:rPr lang="en-US" sz="6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974299"/>
            <a:ext cx="1354383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run by RStudio every time you load or reload R session. It calls the                                      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7035780"/>
            <a:ext cx="597728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used to activate a local R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42500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462673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74474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7824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455292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Courier Prime Bold"/>
              </a:rPr>
              <a:t>.Rprofile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513174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Courier Prime Bold"/>
              </a:rPr>
              <a:t>renv/activate.R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493134"/>
            <a:ext cx="1227218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Tells Git to ignore the library folder, as it contains dependencies that can be large in size.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94383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526358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974126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Courier Prime Bold"/>
              </a:rPr>
              <a:t>renv/.gitignore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23365" y="8634618"/>
            <a:ext cx="1150524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Folder with many subfolders - contains the project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806151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3812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8112013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Courier Prime Bold"/>
              </a:rPr>
              <a:t>renv/library/*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12296" y="4035259"/>
            <a:ext cx="2550230" cy="32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99" dirty="0">
                <a:solidFill>
                  <a:srgbClr val="3B41C9"/>
                </a:solidFill>
                <a:latin typeface="Courier Prime"/>
              </a:rPr>
              <a:t>/</a:t>
            </a: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activate.R</a:t>
            </a:r>
            <a:endParaRPr lang="en-US" sz="2099" dirty="0">
              <a:solidFill>
                <a:srgbClr val="3B41C9"/>
              </a:solidFill>
              <a:latin typeface="Courier Prime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272236" y="4231646"/>
            <a:ext cx="9687398" cy="4495526"/>
          </a:xfrm>
          <a:custGeom>
            <a:avLst/>
            <a:gdLst/>
            <a:ahLst/>
            <a:cxnLst/>
            <a:rect l="l" t="t" r="r" b="b"/>
            <a:pathLst>
              <a:path w="9687398" h="4495526">
                <a:moveTo>
                  <a:pt x="0" y="0"/>
                </a:moveTo>
                <a:lnTo>
                  <a:pt x="9687398" y="0"/>
                </a:lnTo>
                <a:lnTo>
                  <a:pt x="9687398" y="4495526"/>
                </a:lnTo>
                <a:lnTo>
                  <a:pt x="0" y="4495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0891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236" y="2198527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What’s inside renv.lock?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2236" y="3154686"/>
            <a:ext cx="1498706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3B41C9"/>
                </a:solidFill>
                <a:latin typeface="Montserrat"/>
              </a:rPr>
              <a:t>It contains all the project dependencies and sub-dependencies with the correct version.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130819" y="3068362"/>
            <a:ext cx="6268474" cy="6649990"/>
          </a:xfrm>
          <a:custGeom>
            <a:avLst/>
            <a:gdLst/>
            <a:ahLst/>
            <a:cxnLst/>
            <a:rect l="l" t="t" r="r" b="b"/>
            <a:pathLst>
              <a:path w="6268474" h="6649990">
                <a:moveTo>
                  <a:pt x="0" y="0"/>
                </a:moveTo>
                <a:lnTo>
                  <a:pt x="6268474" y="0"/>
                </a:lnTo>
                <a:lnTo>
                  <a:pt x="6268474" y="6649990"/>
                </a:lnTo>
                <a:lnTo>
                  <a:pt x="0" y="6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903" r="-3769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0190858" y="3081742"/>
            <a:ext cx="4383730" cy="6636611"/>
          </a:xfrm>
          <a:custGeom>
            <a:avLst/>
            <a:gdLst/>
            <a:ahLst/>
            <a:cxnLst/>
            <a:rect l="l" t="t" r="r" b="b"/>
            <a:pathLst>
              <a:path w="4383730" h="6636611">
                <a:moveTo>
                  <a:pt x="0" y="0"/>
                </a:moveTo>
                <a:lnTo>
                  <a:pt x="4383730" y="0"/>
                </a:lnTo>
                <a:lnTo>
                  <a:pt x="4383730" y="6636610"/>
                </a:lnTo>
                <a:lnTo>
                  <a:pt x="0" y="66366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242376" y="3068362"/>
            <a:ext cx="2156918" cy="776490"/>
          </a:xfrm>
          <a:custGeom>
            <a:avLst/>
            <a:gdLst/>
            <a:ahLst/>
            <a:cxnLst/>
            <a:rect l="l" t="t" r="r" b="b"/>
            <a:pathLst>
              <a:path w="2156918" h="776490">
                <a:moveTo>
                  <a:pt x="0" y="0"/>
                </a:moveTo>
                <a:lnTo>
                  <a:pt x="2156917" y="0"/>
                </a:lnTo>
                <a:lnTo>
                  <a:pt x="2156917" y="776490"/>
                </a:lnTo>
                <a:lnTo>
                  <a:pt x="0" y="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2481835" y="3068362"/>
            <a:ext cx="2092753" cy="753391"/>
          </a:xfrm>
          <a:custGeom>
            <a:avLst/>
            <a:gdLst/>
            <a:ahLst/>
            <a:cxnLst/>
            <a:rect l="l" t="t" r="r" b="b"/>
            <a:pathLst>
              <a:path w="2092753" h="753391">
                <a:moveTo>
                  <a:pt x="0" y="0"/>
                </a:moveTo>
                <a:lnTo>
                  <a:pt x="2092753" y="0"/>
                </a:lnTo>
                <a:lnTo>
                  <a:pt x="2092753" y="753391"/>
                </a:lnTo>
                <a:lnTo>
                  <a:pt x="0" y="7533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819" y="2211112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no dependencies? don’t worry!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9" name="Freeform 9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0" name="Group 10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TextBox 18"/>
          <p:cNvSpPr txBox="1"/>
          <p:nvPr/>
        </p:nvSpPr>
        <p:spPr>
          <a:xfrm>
            <a:off x="8775093" y="2840990"/>
            <a:ext cx="81936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PUSHING </a:t>
            </a:r>
            <a:r>
              <a:rPr lang="en-US" sz="4200">
                <a:solidFill>
                  <a:srgbClr val="3B41C9"/>
                </a:solidFill>
                <a:latin typeface="Archive"/>
              </a:rPr>
              <a:t>RPROJECT</a:t>
            </a:r>
            <a:r>
              <a:rPr lang="en-US" sz="4200">
                <a:solidFill>
                  <a:srgbClr val="3B41C9"/>
                </a:solidFill>
                <a:latin typeface="Archive Bold"/>
              </a:rPr>
              <a:t> TO GITHUB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9322130" y="4194076"/>
            <a:ext cx="7099620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init</a:t>
            </a:r>
            <a:endParaRPr lang="en-US" sz="2200" dirty="0">
              <a:solidFill>
                <a:srgbClr val="3B41C9"/>
              </a:solidFill>
              <a:latin typeface="Courier Prime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add .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commit -m "initial commit"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remote add origin https://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github.com</a:t>
            </a:r>
            <a:r>
              <a:rPr lang="en-US" sz="2200" dirty="0">
                <a:solidFill>
                  <a:srgbClr val="3B41C9"/>
                </a:solidFill>
                <a:latin typeface="Courier Prime"/>
              </a:rPr>
              <a:t>/&lt;you&gt;/&lt;project&gt;.git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push -u origin main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9019417" y="4131596"/>
            <a:ext cx="6821776" cy="5126704"/>
          </a:xfrm>
          <a:custGeom>
            <a:avLst/>
            <a:gdLst/>
            <a:ahLst/>
            <a:cxnLst/>
            <a:rect l="l" t="t" r="r" b="b"/>
            <a:pathLst>
              <a:path w="6821776" h="5126704">
                <a:moveTo>
                  <a:pt x="0" y="0"/>
                </a:moveTo>
                <a:lnTo>
                  <a:pt x="6821776" y="0"/>
                </a:lnTo>
                <a:lnTo>
                  <a:pt x="6821776" y="5126704"/>
                </a:lnTo>
                <a:lnTo>
                  <a:pt x="0" y="5126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94835" y="2853478"/>
            <a:ext cx="679026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ASSUMING EVERYTHING WENT WELL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RATIONALE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272236" y="3133725"/>
            <a:ext cx="148458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Have you ever finished a project, revisited it a year later, and wondered: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031" y="4029710"/>
            <a:ext cx="1395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5817" y="4600575"/>
            <a:ext cx="12516366" cy="253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Why is my </a:t>
            </a:r>
            <a:r>
              <a:rPr lang="en-US" sz="2600" u="none" strike="noStrike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data manipulation pipeline suddenly causing an error?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I'm sure it was functioning correctly before.</a:t>
            </a:r>
          </a:p>
          <a:p>
            <a:pPr algn="ctr">
              <a:lnSpc>
                <a:spcPts val="4082"/>
              </a:lnSpc>
            </a:pPr>
            <a:endParaRPr lang="en-US" sz="2600" u="none" strike="noStrike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caused my </a:t>
            </a:r>
            <a:r>
              <a:rPr lang="en-US" sz="2600" u="none" strike="noStrike" dirty="0">
                <a:solidFill>
                  <a:srgbClr val="000000"/>
                </a:solidFill>
                <a:latin typeface="Montserrat Italics"/>
              </a:rPr>
              <a:t>ggplot2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graphs to invert the bars?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 distinctly recall them working as expected in the past.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2236" y="7497825"/>
            <a:ext cx="13958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3265451" y="6090253"/>
            <a:ext cx="11693399" cy="2484220"/>
          </a:xfrm>
          <a:custGeom>
            <a:avLst/>
            <a:gdLst/>
            <a:ahLst/>
            <a:cxnLst/>
            <a:rect l="l" t="t" r="r" b="b"/>
            <a:pathLst>
              <a:path w="11693399" h="2484220">
                <a:moveTo>
                  <a:pt x="0" y="0"/>
                </a:moveTo>
                <a:lnTo>
                  <a:pt x="11693399" y="0"/>
                </a:lnTo>
                <a:lnTo>
                  <a:pt x="11693399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184218"/>
            <a:ext cx="12600285" cy="11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HOW TO RESTORE YOUR R ENVIRONMENT WITH</a:t>
            </a:r>
          </a:p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 SINGLE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7" y="4924425"/>
            <a:ext cx="1418833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ourier Prime"/>
              </a:rPr>
              <a:t>git clone https://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github.com</a:t>
            </a:r>
            <a:r>
              <a:rPr lang="en-US" sz="2799" dirty="0">
                <a:solidFill>
                  <a:srgbClr val="000000"/>
                </a:solidFill>
                <a:latin typeface="Courier Prime"/>
              </a:rPr>
              <a:t>/&lt;you&gt;/&lt;project&gt;.git 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NewRenvProject</a:t>
            </a:r>
            <a:endParaRPr lang="en-US" sz="2799" dirty="0">
              <a:solidFill>
                <a:srgbClr val="000000"/>
              </a:solidFill>
              <a:latin typeface="Courier Pr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87138" y="3757551"/>
            <a:ext cx="1118517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Start by cloning the repository into a new folder – NewRenvProject: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2387138" y="3917389"/>
            <a:ext cx="10100118" cy="4193119"/>
          </a:xfrm>
          <a:custGeom>
            <a:avLst/>
            <a:gdLst/>
            <a:ahLst/>
            <a:cxnLst/>
            <a:rect l="l" t="t" r="r" b="b"/>
            <a:pathLst>
              <a:path w="10100118" h="4193119">
                <a:moveTo>
                  <a:pt x="0" y="0"/>
                </a:moveTo>
                <a:lnTo>
                  <a:pt x="10100117" y="0"/>
                </a:lnTo>
                <a:lnTo>
                  <a:pt x="10100117" y="4193118"/>
                </a:lnTo>
                <a:lnTo>
                  <a:pt x="0" y="4193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028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ONE MORE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266573"/>
            <a:ext cx="299844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renv::restore()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35236" y="9288505"/>
            <a:ext cx="4479578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Now you are good to go!!!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4966818" y="3629394"/>
            <a:ext cx="6876518" cy="3853537"/>
          </a:xfrm>
          <a:custGeom>
            <a:avLst/>
            <a:gdLst/>
            <a:ahLst/>
            <a:cxnLst/>
            <a:rect l="l" t="t" r="r" b="b"/>
            <a:pathLst>
              <a:path w="6876518" h="3853537">
                <a:moveTo>
                  <a:pt x="0" y="0"/>
                </a:moveTo>
                <a:lnTo>
                  <a:pt x="6876518" y="0"/>
                </a:lnTo>
                <a:lnTo>
                  <a:pt x="6876518" y="3853537"/>
                </a:lnTo>
                <a:lnTo>
                  <a:pt x="0" y="385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GLOBAL PACKAGE CACHE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036319"/>
            <a:ext cx="120358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Italics"/>
              </a:rPr>
              <a:t>renv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also solves duplication issues with the use of global package cache.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7635331"/>
            <a:ext cx="14872162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</a:t>
            </a:r>
            <a:r>
              <a:rPr lang="en-US" sz="2599" dirty="0" err="1">
                <a:solidFill>
                  <a:srgbClr val="000000"/>
                </a:solidFill>
                <a:latin typeface="Montserrat Bold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 1.1.3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is installed,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will move that installation into the global cache, 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and then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link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the installation into the project library as requested.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939105"/>
            <a:ext cx="60902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CAVEAT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621874"/>
            <a:ext cx="12272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 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tracks the package versions but doesn't handle the version of R itself. Consider tools like '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rig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to manage different R versions.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6683355"/>
            <a:ext cx="1354383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doesn't address variations in the operating system, system library versions, or compiler versions. Docker is a popular solution for maintaining a stable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07258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11024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39232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429989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12191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R 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179799"/>
            <a:ext cx="51626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Operating System and Libraries: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140709"/>
            <a:ext cx="13470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relies 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Pandoc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which isn't bundled with the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package. Restoring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from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may not guarantee identical rendering of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documents.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59141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491115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64075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Pandoc Dependency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5469" y="8282193"/>
            <a:ext cx="128348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Reproducibility isn't just about tools; it requires thoughtful consideration of project-specific goals and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770908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028827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7778638"/>
            <a:ext cx="426905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Thoughtful Reproducibility: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2001484"/>
            <a:ext cx="677967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2387138" y="3163534"/>
            <a:ext cx="14872162" cy="511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RStudio (n.d.). "renv: Project Environments." [Webpage]. Retrieved from https://rstudio.github.io/renv/articles/renv.html 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Kevin Ushey (2020). "Introduction to renv." RStudio Conference 2020 Slides.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4" tooltip="https://kevinushey-2020-rstudio-conf.netlify.app/slides.html#18"/>
              </a:rPr>
              <a:t>https://kevinushey-2020-rstudio-conf.netlify.app/slides.html#18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Appsilon (n.d.). renv: How to Manage Dependencies in R.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5" tooltip="https://appsilon.com/renv-how-to-manage-dependencies-in-r/?fbclid=IwAR3tXsTNdtzImNzVksza1xNb3tW8XAF4HR5DXrqL-PFjgbUb-MUbwRQV1zQ"/>
              </a:rPr>
              <a:t>https://appsilon.com/renv-how-to-manage-dependencies-in-r/?fbclid=IwAR3tXsTNdtzImNzVksza1xNb3tW8XAF4HR5DXrqL-PFjgbUb-MUbwRQV1zQ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824803" y="4179409"/>
            <a:ext cx="5706317" cy="4777382"/>
          </a:xfrm>
          <a:custGeom>
            <a:avLst/>
            <a:gdLst/>
            <a:ahLst/>
            <a:cxnLst/>
            <a:rect l="l" t="t" r="r" b="b"/>
            <a:pathLst>
              <a:path w="5706317" h="4777382">
                <a:moveTo>
                  <a:pt x="0" y="0"/>
                </a:moveTo>
                <a:lnTo>
                  <a:pt x="5706318" y="0"/>
                </a:lnTo>
                <a:lnTo>
                  <a:pt x="5706318" y="4777382"/>
                </a:lnTo>
                <a:lnTo>
                  <a:pt x="0" y="4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EVEN WORSE!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3133725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Your colleague says - “Well, it works on my computer!”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530591" y="-4829692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5" y="0"/>
                </a:lnTo>
                <a:lnTo>
                  <a:pt x="10155405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TextBox 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5020" y="3416401"/>
            <a:ext cx="1236558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[1].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01" y="4642312"/>
            <a:ext cx="122071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Each project is assigned its own library of R packages, so you can upgrade and change package versions in one project without worrying about it impacting your other projects.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020" y="2466030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RENV?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4138221" y="424935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4291459" y="456909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38221" y="592756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4291459" y="624731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7001" y="420172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ISOLATED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5467001" y="590568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PORTABLE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7001" y="6427650"/>
            <a:ext cx="12345545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captures the state of your R packages, allowing you to more easily share and collaborate on projects with others, and ensures that everyone is working from a common base.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7001" y="781258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REPRODUCIBLE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7001" y="8297089"/>
            <a:ext cx="1191664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Use                                      to save the state of your R library to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                     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Later, use                                    to restore your R library exactly as specified in the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4138221" y="787419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4291459" y="82083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4580" y="8316139"/>
            <a:ext cx="24672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3B41C9"/>
                </a:solidFill>
                <a:latin typeface="Courier Prime"/>
              </a:rPr>
              <a:t>::snapshot()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2738" y="8693964"/>
            <a:ext cx="231308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renv::restore()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78979" y="8316139"/>
            <a:ext cx="13879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renv.lock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8" grpId="0" build="p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LANDSCAPE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56" y="2885247"/>
            <a:ext cx="1559434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default state of the R package installation [2].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You’ve started a new project, and you’re ready to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analyse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some data.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469" y="6747343"/>
            <a:ext cx="1458164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exactly is meant by a "library path"?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constitutes the "active library paths"?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How does R go about searching these library paths when it loads a package?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9374270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000000"/>
                </a:solidFill>
                <a:latin typeface="Montserrat"/>
              </a:rPr>
              <a:t>Let’s delve into each concept for a better understanding!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2527" y="5112335"/>
            <a:ext cx="27985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600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2527" y="5744728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When this code is executed, R scans through the active library paths to find an installed copy of the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package and loads it.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3880270"/>
            <a:ext cx="12725495" cy="1714360"/>
          </a:xfrm>
          <a:custGeom>
            <a:avLst/>
            <a:gdLst/>
            <a:ahLst/>
            <a:cxnLst/>
            <a:rect l="l" t="t" r="r" b="b"/>
            <a:pathLst>
              <a:path w="12725495" h="1714360">
                <a:moveTo>
                  <a:pt x="0" y="0"/>
                </a:moveTo>
                <a:lnTo>
                  <a:pt x="12725495" y="0"/>
                </a:lnTo>
                <a:lnTo>
                  <a:pt x="12725495" y="1714360"/>
                </a:lnTo>
                <a:lnTo>
                  <a:pt x="0" y="1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2875722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From the R extensions manual: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112768"/>
            <a:ext cx="158675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An R session can be configured to access multiple library paths, which are essentially predefined directories that R searches when it needs to locate and load a package.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4228047"/>
            <a:ext cx="13813054" cy="2252773"/>
          </a:xfrm>
          <a:custGeom>
            <a:avLst/>
            <a:gdLst/>
            <a:ahLst/>
            <a:cxnLst/>
            <a:rect l="l" t="t" r="r" b="b"/>
            <a:pathLst>
              <a:path w="13813054" h="2252773">
                <a:moveTo>
                  <a:pt x="0" y="0"/>
                </a:moveTo>
                <a:lnTo>
                  <a:pt x="13813054" y="0"/>
                </a:lnTo>
                <a:lnTo>
                  <a:pt x="13813054" y="2252773"/>
                </a:lnTo>
                <a:lnTo>
                  <a:pt x="0" y="22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3094797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                          function can be used to both retrieve and modify the library paths for your specific R session.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7090780"/>
            <a:ext cx="16014609" cy="154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User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 where packages I choose to download and install normally get installed.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System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folder, where R’s default packages are stored normally.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Site 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other folders, where packages managed by administrators are stored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08348" y="3132897"/>
            <a:ext cx="219313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urier Prime"/>
              </a:rPr>
              <a:t>.libPaths()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3094797"/>
            <a:ext cx="15546773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R looks through the active library paths one by one to locate an installation of the requested package.</a:t>
            </a:r>
          </a:p>
          <a:p>
            <a:pPr>
              <a:lnSpc>
                <a:spcPts val="25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It loads the first discovery it makes, including any required dependencies, all from these same library paths.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12527" y="8214788"/>
            <a:ext cx="10580720" cy="719369"/>
          </a:xfrm>
          <a:custGeom>
            <a:avLst/>
            <a:gdLst/>
            <a:ahLst/>
            <a:cxnLst/>
            <a:rect l="l" t="t" r="r" b="b"/>
            <a:pathLst>
              <a:path w="10580720" h="719369">
                <a:moveTo>
                  <a:pt x="0" y="0"/>
                </a:moveTo>
                <a:lnTo>
                  <a:pt x="10580720" y="0"/>
                </a:lnTo>
                <a:lnTo>
                  <a:pt x="10580720" y="719369"/>
                </a:lnTo>
                <a:lnTo>
                  <a:pt x="0" y="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314476"/>
            <a:ext cx="15546773" cy="14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this code is executed, R will inspect the active library paths to find an installed copy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 and load the first one it encounters</a:t>
            </a:r>
          </a:p>
          <a:p>
            <a:pPr>
              <a:lnSpc>
                <a:spcPts val="1975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If you want to manually search for an installed package, you can use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27" y="5669273"/>
            <a:ext cx="1554677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599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7129" y="7380373"/>
            <a:ext cx="279856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find.package()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007471" y="3756180"/>
            <a:ext cx="2553357" cy="1397963"/>
          </a:xfrm>
          <a:custGeom>
            <a:avLst/>
            <a:gdLst/>
            <a:ahLst/>
            <a:cxnLst/>
            <a:rect l="l" t="t" r="r" b="b"/>
            <a:pathLst>
              <a:path w="2553357" h="1397963">
                <a:moveTo>
                  <a:pt x="0" y="0"/>
                </a:moveTo>
                <a:lnTo>
                  <a:pt x="2553358" y="0"/>
                </a:lnTo>
                <a:lnTo>
                  <a:pt x="2553358" y="1397963"/>
                </a:lnTo>
                <a:lnTo>
                  <a:pt x="0" y="1397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3450461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712527" y="2932872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By default, each R session uses the same set of library paths: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7471" y="4079988"/>
            <a:ext cx="2553357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Library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299" y="6442631"/>
            <a:ext cx="215053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50762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TextBox 24"/>
          <p:cNvSpPr txBox="1"/>
          <p:nvPr/>
        </p:nvSpPr>
        <p:spPr>
          <a:xfrm>
            <a:off x="7409647" y="6442631"/>
            <a:ext cx="216559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19588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6" name="TextBox 26"/>
          <p:cNvSpPr txBox="1"/>
          <p:nvPr/>
        </p:nvSpPr>
        <p:spPr>
          <a:xfrm>
            <a:off x="11135496" y="6442631"/>
            <a:ext cx="2182399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244318" y="4963585"/>
            <a:ext cx="1640715" cy="840059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8" name="AutoShape 28"/>
          <p:cNvSpPr/>
          <p:nvPr/>
        </p:nvSpPr>
        <p:spPr>
          <a:xfrm flipH="1" flipV="1">
            <a:off x="9582001" y="4963480"/>
            <a:ext cx="1627290" cy="865778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9" name="AutoShape 29"/>
          <p:cNvSpPr/>
          <p:nvPr/>
        </p:nvSpPr>
        <p:spPr>
          <a:xfrm flipV="1">
            <a:off x="8298535" y="5324716"/>
            <a:ext cx="0" cy="769277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1712527" y="8217890"/>
            <a:ext cx="1677054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If </a:t>
            </a:r>
            <a:r>
              <a:rPr lang="en-US" sz="2599">
                <a:solidFill>
                  <a:srgbClr val="000000"/>
                </a:solidFill>
                <a:latin typeface="Montserrat Bold"/>
              </a:rPr>
              <a:t>dplyr 1.1.3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would be installed, this package would then become available for</a:t>
            </a: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all three projects.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1489</Words>
  <Application>Microsoft Macintosh PowerPoint</Application>
  <PresentationFormat>Custom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Montserrat Italics</vt:lpstr>
      <vt:lpstr>Canva Sans</vt:lpstr>
      <vt:lpstr>Courier Prime Bold</vt:lpstr>
      <vt:lpstr>Montserrat Bold</vt:lpstr>
      <vt:lpstr>Courier Prime</vt:lpstr>
      <vt:lpstr>Calibri</vt:lpstr>
      <vt:lpstr>Archive</vt:lpstr>
      <vt:lpstr>Montserrat Classic Bold</vt:lpstr>
      <vt:lpstr>Montserrat</vt:lpstr>
      <vt:lpstr>Montserrat Classic</vt:lpstr>
      <vt:lpstr>Arial</vt:lpstr>
      <vt:lpstr>Canva Sans Bold</vt:lpstr>
      <vt:lpstr>Archive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Ensuring reproducibility with Renv</dc:title>
  <cp:lastModifiedBy>Nima Thing</cp:lastModifiedBy>
  <cp:revision>4</cp:revision>
  <dcterms:created xsi:type="dcterms:W3CDTF">2006-08-16T00:00:00Z</dcterms:created>
  <dcterms:modified xsi:type="dcterms:W3CDTF">2023-10-30T14:28:58Z</dcterms:modified>
  <dc:identifier>DAFycsqDErA</dc:identifier>
</cp:coreProperties>
</file>